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00" r:id="rId4"/>
    <p:sldId id="290" r:id="rId5"/>
    <p:sldId id="258" r:id="rId6"/>
    <p:sldId id="259" r:id="rId7"/>
    <p:sldId id="261" r:id="rId8"/>
    <p:sldId id="260" r:id="rId9"/>
    <p:sldId id="299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2" r:id="rId21"/>
    <p:sldId id="275" r:id="rId22"/>
    <p:sldId id="276" r:id="rId23"/>
    <p:sldId id="277" r:id="rId24"/>
    <p:sldId id="296" r:id="rId25"/>
    <p:sldId id="278" r:id="rId26"/>
    <p:sldId id="279" r:id="rId27"/>
    <p:sldId id="282" r:id="rId28"/>
    <p:sldId id="283" r:id="rId29"/>
    <p:sldId id="280" r:id="rId30"/>
    <p:sldId id="281" r:id="rId31"/>
    <p:sldId id="285" r:id="rId32"/>
    <p:sldId id="284" r:id="rId33"/>
    <p:sldId id="297" r:id="rId34"/>
    <p:sldId id="286" r:id="rId35"/>
    <p:sldId id="287" r:id="rId36"/>
    <p:sldId id="288" r:id="rId37"/>
    <p:sldId id="289" r:id="rId38"/>
    <p:sldId id="298" r:id="rId39"/>
    <p:sldId id="30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78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LLEROVAV\Dropbox\NK_aktu&#225;ln&#237;\pr&#367;zkumy\C&#381;V\c&#382;v_vyhodnoce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cs-CZ" sz="1400"/>
              <a:t>Přikážete zaměstnanci další studium?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720001980884499E-2"/>
          <c:y val="0.25878117827630298"/>
          <c:w val="0.81965433566087298"/>
          <c:h val="0.68979278236862296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 zvyš_kvalif.'!$B$7:$B$9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Neodpovědělo</c:v>
                </c:pt>
              </c:strCache>
            </c:strRef>
          </c:cat>
          <c:val>
            <c:numRef>
              <c:f>'B zvyš_kvalif.'!$C$7:$C$9</c:f>
              <c:numCache>
                <c:formatCode>General</c:formatCode>
                <c:ptCount val="3"/>
                <c:pt idx="0">
                  <c:v>62</c:v>
                </c:pt>
                <c:pt idx="1">
                  <c:v>39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Pokud si kvalifikaci nedoplní, přijmete/zaměstnáte na tuto pozici jiného zaměstnance s odpovídající kvalifikací?</a:t>
            </a:r>
          </a:p>
        </c:rich>
      </c:tx>
      <c:layout>
        <c:manualLayout>
          <c:xMode val="edge"/>
          <c:yMode val="edge"/>
          <c:x val="0.12712183472527425"/>
          <c:y val="2.282550880891235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21125688830507E-2"/>
          <c:y val="0.18834547346514"/>
          <c:w val="0.82344786866492303"/>
          <c:h val="0.787828575332986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 zvyš_kvalif.'!$B$14:$B$16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Neodpovědělo</c:v>
                </c:pt>
              </c:strCache>
            </c:strRef>
          </c:cat>
          <c:val>
            <c:numRef>
              <c:f>'B zvyš_kvalif.'!$C$14:$C$16</c:f>
              <c:numCache>
                <c:formatCode>General</c:formatCode>
                <c:ptCount val="3"/>
                <c:pt idx="0">
                  <c:v>37</c:v>
                </c:pt>
                <c:pt idx="1">
                  <c:v>38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Měli by se zaměstnanci povinně rekvalifikovat?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811156704003546E-2"/>
          <c:y val="0.19147094507290499"/>
          <c:w val="0.80437840188544096"/>
          <c:h val="0.76969648966632287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6.6283884171900995E-2"/>
                  <c:y val="4.49332246116855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'C1_rekvalifikace'!$B$7:$B$9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Neodpovědělo</c:v>
                </c:pt>
              </c:strCache>
            </c:strRef>
          </c:cat>
          <c:val>
            <c:numRef>
              <c:f>'C1_rekvalifikace'!$C$7:$C$9</c:f>
              <c:numCache>
                <c:formatCode>General</c:formatCode>
                <c:ptCount val="3"/>
                <c:pt idx="0">
                  <c:v>80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Pokud rekvalifikaci není třeba řešit oficiální cestou, co podle Vás stačí k získání konkrétní potřebné oborové kvalifikace?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1925550072401E-2"/>
          <c:y val="0.28437632717636602"/>
          <c:w val="0.92215130279638402"/>
          <c:h val="0.62196352223957496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'C3'!$B$5:$B$7</c:f>
              <c:strCache>
                <c:ptCount val="3"/>
                <c:pt idx="0">
                  <c:v>Postupně různé kurzy</c:v>
                </c:pt>
                <c:pt idx="1">
                  <c:v>Víceletá praxe</c:v>
                </c:pt>
                <c:pt idx="2">
                  <c:v>Jiné</c:v>
                </c:pt>
              </c:strCache>
            </c:strRef>
          </c:cat>
          <c:val>
            <c:numRef>
              <c:f>'C3'!$C$5:$C$7</c:f>
              <c:numCache>
                <c:formatCode>General</c:formatCode>
                <c:ptCount val="3"/>
                <c:pt idx="0">
                  <c:v>44</c:v>
                </c:pt>
                <c:pt idx="1">
                  <c:v>26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Má se rekvalifikace/její prokázání týkat i vedoucích manažerů velkých knihoven?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485412149568193E-2"/>
          <c:y val="0.15198518177383"/>
          <c:w val="0.82186009357526002"/>
          <c:h val="0.79625333597515002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0.116206493210088"/>
                  <c:y val="0.127766615192570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'C4,C5'!$B$5:$B$7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Nedpovědělo</c:v>
                </c:pt>
              </c:strCache>
            </c:strRef>
          </c:cat>
          <c:val>
            <c:numRef>
              <c:f>'C4,C5'!$C$5:$C$7</c:f>
              <c:numCache>
                <c:formatCode>General</c:formatCode>
                <c:ptCount val="3"/>
                <c:pt idx="0">
                  <c:v>59</c:v>
                </c:pt>
                <c:pt idx="1">
                  <c:v>34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Bude knihovna schopna nést náklady na úhradu rekvalifikace svých pracovníků, resp. na prokázání/certifikaci oborové kvalifikace?</a:t>
            </a:r>
          </a:p>
        </c:rich>
      </c:tx>
      <c:layout>
        <c:manualLayout>
          <c:xMode val="edge"/>
          <c:yMode val="edge"/>
          <c:x val="0.18579186441583687"/>
          <c:y val="1.740947075208913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89403495911796E-2"/>
          <c:y val="0.23729174334244499"/>
          <c:w val="0.89172317104017296"/>
          <c:h val="0.6835432153301459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'C4,C5'!$B$13:$B$15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Nedpovědělo</c:v>
                </c:pt>
              </c:strCache>
            </c:strRef>
          </c:cat>
          <c:val>
            <c:numRef>
              <c:f>'C4,C5'!$C$13:$C$15</c:f>
              <c:numCache>
                <c:formatCode>General</c:formatCode>
                <c:ptCount val="3"/>
                <c:pt idx="0">
                  <c:v>41</c:v>
                </c:pt>
                <c:pt idx="1">
                  <c:v>48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cs-CZ" sz="1200" b="0"/>
              <a:t>Mají se pracovníci na odborných knihovnických pozicích účastnit inovačních kurzů?</a:t>
            </a:r>
          </a:p>
        </c:rich>
      </c:tx>
      <c:layout>
        <c:manualLayout>
          <c:xMode val="edge"/>
          <c:yMode val="edge"/>
          <c:x val="0.122034551174848"/>
          <c:y val="3.6231884057971002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75563043702501"/>
          <c:y val="0.23215822207006701"/>
          <c:w val="0.73735540581916303"/>
          <c:h val="0.70264077890322196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860913683963998E-2"/>
                  <c:y val="1.620458568111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761826484811501"/>
                  <c:y val="2.82411078408667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D_inovace!$B$5:$B$7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Neodpovědělo</c:v>
                </c:pt>
              </c:strCache>
            </c:strRef>
          </c:cat>
          <c:val>
            <c:numRef>
              <c:f>D_inovace!$C$5:$C$7</c:f>
              <c:numCache>
                <c:formatCode>General</c:formatCode>
                <c:ptCount val="3"/>
                <c:pt idx="0">
                  <c:v>96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cs-CZ" sz="1400" b="0"/>
              <a:t>Bude knihovna schopna nést náklady na úhradu inovačních kurzů svých pracovníků?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72362484938495E-2"/>
          <c:y val="0.24481514086225301"/>
          <c:w val="0.87025527503012301"/>
          <c:h val="0.7022422014838699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D_inovace!$B$40:$B$42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Neodpovědělo</c:v>
                </c:pt>
              </c:strCache>
            </c:strRef>
          </c:cat>
          <c:val>
            <c:numRef>
              <c:f>D_inovace!$C$40:$C$42</c:f>
              <c:numCache>
                <c:formatCode>General</c:formatCode>
                <c:ptCount val="3"/>
                <c:pt idx="0">
                  <c:v>49</c:v>
                </c:pt>
                <c:pt idx="1">
                  <c:v>39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cs-CZ" sz="1400" b="0"/>
              <a:t>Je podle Vás nabídka specializačních kurzů dostatečná?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150565403923501E-2"/>
          <c:y val="0.16326857304877401"/>
          <c:w val="0.82271253526464305"/>
          <c:h val="0.78677973883058205"/>
        </c:manualLayout>
      </c:layout>
      <c:pie3DChart>
        <c:varyColors val="1"/>
        <c:ser>
          <c:idx val="0"/>
          <c:order val="0"/>
          <c:dLbls>
            <c:dLbl>
              <c:idx val="2"/>
              <c:layout>
                <c:manualLayout>
                  <c:x val="7.3437945925208595E-2"/>
                  <c:y val="3.218060451741640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E_specializace!$B$5:$B$7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Nedpovědělo</c:v>
                </c:pt>
              </c:strCache>
            </c:strRef>
          </c:cat>
          <c:val>
            <c:numRef>
              <c:f>E_specializace!$C$5:$C$7</c:f>
              <c:numCache>
                <c:formatCode>General</c:formatCode>
                <c:ptCount val="3"/>
                <c:pt idx="0">
                  <c:v>64</c:v>
                </c:pt>
                <c:pt idx="1">
                  <c:v>32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EE376-8A51-40B0-96C0-2DEF3EA6C8AA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642D3-5554-4004-88F0-E93A67156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61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642D3-5554-4004-88F0-E93A67156C9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79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4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16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6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56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14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4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3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44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4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4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8303-B8BF-49EE-8DBB-DA7A4729D382}" type="datetimeFigureOut">
              <a:rPr lang="cs-CZ" smtClean="0"/>
              <a:t>26. 4. 2015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652B-BBA6-4ECF-9496-74AE91364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85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zlata.houskov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1804" y="148478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Koncepce celoživotního vzdělávání knihovníků</a:t>
            </a:r>
            <a:endParaRPr lang="cs-CZ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2592288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Praha, konference Budoucnost knihovnických profesí v ČR      </a:t>
            </a:r>
          </a:p>
          <a:p>
            <a:r>
              <a:rPr lang="cs-CZ" altLang="cs-CZ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22.4.2015</a:t>
            </a:r>
          </a:p>
          <a:p>
            <a:endParaRPr lang="cs-CZ" altLang="cs-CZ" sz="28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s-CZ" altLang="cs-CZ" sz="28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Zlata Houšková</a:t>
            </a:r>
            <a:endParaRPr lang="cs-CZ" altLang="cs-CZ" sz="28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cs-CZ" altLang="cs-CZ" sz="18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cs-CZ" altLang="cs-CZ" sz="19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Společným </a:t>
            </a:r>
            <a:r>
              <a:rPr lang="cs-CZ" altLang="cs-CZ" sz="1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postupem sociálních partnerů k přípravě odvětví na změny důchodového systému </a:t>
            </a:r>
            <a:endParaRPr lang="cs-CZ" sz="19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1303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771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sz="4000" b="1" dirty="0" smtClean="0">
                <a:latin typeface="Arial Narrow" panose="020B0606020202030204" pitchFamily="34" charset="0"/>
              </a:rPr>
              <a:t/>
            </a:r>
            <a:br>
              <a:rPr lang="cs-CZ" sz="4000" b="1" dirty="0" smtClean="0">
                <a:latin typeface="Arial Narrow" panose="020B060602020203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Měl </a:t>
            </a:r>
            <a:r>
              <a:rPr lang="cs-CZ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by se zaměstnanec povinně </a:t>
            </a:r>
            <a:r>
              <a:rPr lang="cs-CZ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rekvalifikovat</a:t>
            </a:r>
            <a:r>
              <a:rPr lang="cs-CZ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, </a:t>
            </a:r>
            <a:r>
              <a:rPr lang="cs-CZ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nemá-li oborové vzdělání?</a:t>
            </a:r>
            <a:r>
              <a:rPr lang="cs-CZ" sz="3600" b="1" dirty="0">
                <a:solidFill>
                  <a:srgbClr val="C00000"/>
                </a:solidFill>
              </a:rPr>
              <a:t/>
            </a:r>
            <a:br>
              <a:rPr lang="cs-CZ" sz="3600" b="1" dirty="0">
                <a:solidFill>
                  <a:srgbClr val="C00000"/>
                </a:solidFill>
              </a:rPr>
            </a:b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65923"/>
              </p:ext>
            </p:extLst>
          </p:nvPr>
        </p:nvGraphicFramePr>
        <p:xfrm>
          <a:off x="1115617" y="1700808"/>
          <a:ext cx="6984776" cy="3960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0777"/>
                <a:gridCol w="1669318"/>
                <a:gridCol w="2064681"/>
              </a:tblGrid>
              <a:tr h="132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Ano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76%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Neodpovědělo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7%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981687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Rekvalifikace: tři čtvrtiny (76%) respondentů se domnívají,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že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by se pracovníci měli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povinně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rekvalifikovat, nemají-li oborové vzdělání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17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 s povinnou rekvalifikací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nesouhlasí 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9924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latin typeface="Arial Narrow" panose="020B0606020202030204" pitchFamily="34" charset="0"/>
              </a:rPr>
              <a:t/>
            </a:r>
            <a:br>
              <a:rPr lang="cs-CZ" sz="3600" b="1" dirty="0" smtClean="0">
                <a:latin typeface="Arial Narrow" panose="020B0606020202030204" pitchFamily="34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Pro </a:t>
            </a: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které pracovní pozice má být rekvalifikace povinná?</a:t>
            </a:r>
            <a:b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cs-CZ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770844"/>
              </p:ext>
            </p:extLst>
          </p:nvPr>
        </p:nvGraphicFramePr>
        <p:xfrm>
          <a:off x="899592" y="1340768"/>
          <a:ext cx="7488832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5250"/>
                <a:gridCol w="1330014"/>
                <a:gridCol w="1072591"/>
                <a:gridCol w="900977"/>
              </a:tblGrid>
              <a:tr h="391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Pozice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Relevantní knihovny*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Souhlasí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%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Katalogizátoři</a:t>
                      </a:r>
                      <a:r>
                        <a:rPr lang="cs-CZ" sz="1600" dirty="0">
                          <a:effectLst/>
                        </a:rPr>
                        <a:t>, akvizitéři SŠ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71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71%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Katalogizátoři</a:t>
                      </a:r>
                      <a:r>
                        <a:rPr lang="cs-CZ" sz="1600" dirty="0">
                          <a:effectLst/>
                        </a:rPr>
                        <a:t>, akvizitéři VOŠ, Bc.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67%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Katalogizátoři</a:t>
                      </a:r>
                      <a:r>
                        <a:rPr lang="cs-CZ" sz="1600" dirty="0">
                          <a:effectLst/>
                        </a:rPr>
                        <a:t>, akvizitéři VŠ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66%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ve správě fondů SŠ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48%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ve správě fondů VOŠ, Bc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44%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ve správě fondů VŠ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38%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ve službách SŠ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66%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ve službách VOŠ, Bc.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61%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ve službách VŠ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v přímých službách SŠ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63%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dětské oddělení SŠ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65%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Knihovníci dětské oddělení VOŠ, Bc.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Knihovníci dětské oddělení VŠ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Metodici VOŠ, Bc.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67%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Metodici VŠ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65%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Správci digitálních knihoven SŠ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0 %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Správci digitálních knihoven VOŠ, Bc.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52%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1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Správci digitálních knihoven VŠ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57%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Systémoví knihovníci VOŠ, Bc.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66%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Systémoví knihovníci VŠ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74%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112568"/>
          </a:xfrm>
        </p:spPr>
        <p:txBody>
          <a:bodyPr>
            <a:normAutofit fontScale="47500" lnSpcReduction="20000"/>
          </a:bodyPr>
          <a:lstStyle/>
          <a:p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Povinná rekvalifikace je většinově požadována pro systémové knihovníky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 VŠ vzděláním (74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%), katalogizátory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akvizitéry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SŠ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vzděláním (71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 a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 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VOŠ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VŠ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vzděláním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67 % a 66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%), metodiky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 VOŠ a VŠ vzděláním (67 % a 65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%), knihovníky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ve službách se SŠ vzděláním (66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%), knihovníky v knihovnách pro děti se SŠ vzděláním (65%) a nadpoloviční většinou i pro další pozice. </a:t>
            </a:r>
          </a:p>
          <a:p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Pro pozice knihovníků </a:t>
            </a:r>
            <a:r>
              <a:rPr lang="cs-CZ" sz="6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ve správě fondu bez ohledu na vzdělání </a:t>
            </a:r>
            <a:r>
              <a:rPr lang="cs-CZ" sz="6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by rekvalifikace dle většiny být povinná neměla</a:t>
            </a:r>
            <a:endParaRPr lang="cs-CZ" sz="6500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sz="4100" dirty="0">
                <a:latin typeface="Arial Narrow" panose="020B0606020202030204" pitchFamily="34" charset="0"/>
              </a:rPr>
              <a:t> </a:t>
            </a:r>
            <a:endParaRPr lang="cs-CZ" sz="4100" dirty="0" smtClean="0">
              <a:effectLst/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Pokud není rekvalifikace povinná, co stačí ke získání oborové kvalifikace?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85405"/>
              </p:ext>
            </p:extLst>
          </p:nvPr>
        </p:nvGraphicFramePr>
        <p:xfrm>
          <a:off x="539552" y="1700808"/>
          <a:ext cx="8064895" cy="3960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511"/>
                <a:gridCol w="1728192"/>
                <a:gridCol w="1728192"/>
              </a:tblGrid>
              <a:tr h="1320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dirty="0">
                          <a:effectLst/>
                          <a:latin typeface="Arial Narrow" panose="020B0606020202030204" pitchFamily="34" charset="0"/>
                        </a:rPr>
                        <a:t>Postupně různé kurzy</a:t>
                      </a:r>
                      <a:endParaRPr lang="cs-CZ" sz="3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  <a:endParaRPr lang="cs-CZ" sz="3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>
                          <a:effectLst/>
                          <a:latin typeface="Arial Narrow" panose="020B0606020202030204" pitchFamily="34" charset="0"/>
                        </a:rPr>
                        <a:t>47 %</a:t>
                      </a:r>
                      <a:endParaRPr lang="cs-CZ" sz="3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0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dirty="0">
                          <a:effectLst/>
                          <a:latin typeface="Arial Narrow" panose="020B0606020202030204" pitchFamily="34" charset="0"/>
                        </a:rPr>
                        <a:t>Víceletá praxe</a:t>
                      </a:r>
                      <a:endParaRPr lang="cs-CZ" sz="3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28 %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20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>
                          <a:effectLst/>
                          <a:latin typeface="Arial Narrow" panose="020B0606020202030204" pitchFamily="34" charset="0"/>
                        </a:rPr>
                        <a:t>Jiné</a:t>
                      </a:r>
                      <a:endParaRPr lang="cs-CZ" sz="36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25 %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75644"/>
              </p:ext>
            </p:extLst>
          </p:nvPr>
        </p:nvGraphicFramePr>
        <p:xfrm>
          <a:off x="467544" y="1268760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Ti, kdo se domnívají, že rekvalifikace nemusí být povinná, by ji nahradili „různými kurzy“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(47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Že k náhradě rekvalifikace postačí víceletá praxe se domnívá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28 %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těchto respondentů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Jinou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možnost zvolilo 25 %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respondentů; většinou uvádějí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kombinaci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obou uvedených možností (různé kurzy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společně s 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praxí)</a:t>
            </a: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endParaRPr lang="cs-CZ" dirty="0" smtClean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latin typeface="Arial Narrow" panose="020B0606020202030204" pitchFamily="34" charset="0"/>
              </a:rPr>
              <a:t/>
            </a:r>
            <a:br>
              <a:rPr lang="cs-CZ" sz="3600" b="1" dirty="0" smtClean="0">
                <a:latin typeface="Arial Narrow" panose="020B0606020202030204" pitchFamily="34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Má </a:t>
            </a: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se rekvalifikace/její prokázání týkat i vedoucích manažerů velkých knihoven?</a:t>
            </a:r>
            <a:r>
              <a:rPr lang="cs-CZ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cs-CZ" sz="32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cs-CZ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46447"/>
              </p:ext>
            </p:extLst>
          </p:nvPr>
        </p:nvGraphicFramePr>
        <p:xfrm>
          <a:off x="1403647" y="1772816"/>
          <a:ext cx="6629102" cy="4032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2566"/>
                <a:gridCol w="1818268"/>
                <a:gridCol w="1818268"/>
              </a:tblGrid>
              <a:tr h="134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Ano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56%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4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32%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34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Neodpovědělo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11%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60750" y="3576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Obsah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Vývoj tvorby Koncepce CŽV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Průzkum názorů představitelů knihoven a jeho výsledky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Odpovědi na základní otázky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(do značné míry potvrzení původního návrhu principů Koncepce</a:t>
            </a:r>
            <a:r>
              <a:rPr lang="cs-CZ" dirty="0" smtClean="0">
                <a:latin typeface="Arial Narrow" panose="020B0606020202030204" pitchFamily="34" charset="0"/>
              </a:rPr>
              <a:t>)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56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domnívá, že by se rekvalifikace měla týkat i vedoucích manažerů velkých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knihoven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32 %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naopak domnívá, že vedoucí manažeři se rekvalifikovat nemusí</a:t>
            </a:r>
          </a:p>
          <a:p>
            <a:pPr marL="0" lvl="0" indent="0">
              <a:buNone/>
            </a:pPr>
            <a:endParaRPr lang="cs-CZ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200" b="1" dirty="0" smtClean="0">
                <a:latin typeface="Arial Narrow" panose="020B0606020202030204" pitchFamily="34" charset="0"/>
              </a:rPr>
              <a:t/>
            </a:r>
            <a:br>
              <a:rPr lang="cs-CZ" sz="3200" b="1" dirty="0" smtClean="0">
                <a:latin typeface="Arial Narrow" panose="020B0606020202030204" pitchFamily="34" charset="0"/>
              </a:rPr>
            </a:br>
            <a:r>
              <a:rPr lang="cs-CZ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Bude </a:t>
            </a:r>
            <a:r>
              <a:rPr lang="cs-CZ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knihovna schopna nést náklady na úhradu rekvalifikace svých pracovníků, resp. na </a:t>
            </a:r>
            <a:r>
              <a:rPr lang="cs-CZ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certifikaci </a:t>
            </a:r>
            <a:r>
              <a:rPr lang="cs-CZ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oborové kvalifikace?</a:t>
            </a:r>
            <a:r>
              <a:rPr lang="cs-CZ" sz="3200" b="1" dirty="0">
                <a:solidFill>
                  <a:srgbClr val="C00000"/>
                </a:solidFill>
              </a:rPr>
              <a:t/>
            </a:r>
            <a:br>
              <a:rPr lang="cs-CZ" sz="3200" b="1" dirty="0">
                <a:solidFill>
                  <a:srgbClr val="C00000"/>
                </a:solidFill>
              </a:rPr>
            </a:b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126630"/>
              </p:ext>
            </p:extLst>
          </p:nvPr>
        </p:nvGraphicFramePr>
        <p:xfrm>
          <a:off x="1115616" y="2060848"/>
          <a:ext cx="7128793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8141"/>
                <a:gridCol w="1955326"/>
                <a:gridCol w="1955326"/>
              </a:tblGrid>
              <a:tr h="1416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Ano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16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46%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16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Neodpovědělo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1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11025"/>
              </p:ext>
            </p:extLst>
          </p:nvPr>
        </p:nvGraphicFramePr>
        <p:xfrm>
          <a:off x="457200" y="980728"/>
          <a:ext cx="82296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cs-CZ" sz="4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46% respondentů se domnívá, že knihovny nebudou schopny nést náklady na úhradu rekvalifikace svých pracovníků; nejčastěji mají obavy vedoucí městských a specializovaných knihoven, v obou případech jde o nadpoloviční většinu (55 %) </a:t>
            </a:r>
          </a:p>
          <a:p>
            <a:pPr>
              <a:spcBef>
                <a:spcPts val="600"/>
              </a:spcBef>
            </a:pPr>
            <a:r>
              <a:rPr lang="cs-CZ" sz="4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39 % respondentů se naopak domnívá, že s náklady na rekvalifikaci pracovníků nebudou mít problémy </a:t>
            </a:r>
            <a:endParaRPr lang="cs-CZ" sz="4300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4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Někteří respondenti se domnívají, že by se zaměstnanec měl podílet na nákladech na rekvalifikaci, ev. ji hradit plně sám; v některých knihovnách již tato praxe  funguje</a:t>
            </a:r>
            <a:endParaRPr lang="cs-CZ" sz="4300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3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  <a:endParaRPr lang="cs-CZ" sz="3800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Změny v principech návrh Koncepce CŽV knihovníků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Principy původního návrhu pro rekvalifikaci se vesměs potvrdily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Rekvalifikace nebo její prokázání/certifikace  povinná pro pozice s nadpoloviční většinou voleb, nepovinná pro ostatní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Rozložení povinné rekvalifikace dostatečně dlouhé (např. 15 let)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Zásadní bude role (krajských) knihoven jako autorizovaných osob v rámci NSK: umožní snížit náklady na certifikaci rekvalifikace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Zásadní bude role (krajských) knihoven jako vzdělavatelů v oblasti rekvalifikace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9073008" cy="6804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Mají </a:t>
            </a: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se pracovníci na odborných knihovnických pozicích účastnit inovačních kurzů?</a:t>
            </a:r>
            <a:b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65240"/>
              </p:ext>
            </p:extLst>
          </p:nvPr>
        </p:nvGraphicFramePr>
        <p:xfrm>
          <a:off x="755576" y="1772816"/>
          <a:ext cx="7848871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733"/>
                <a:gridCol w="2026569"/>
                <a:gridCol w="2026569"/>
              </a:tblGrid>
              <a:tr h="1501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Ano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3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cs-CZ" sz="3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 smtClean="0">
                          <a:effectLst/>
                          <a:latin typeface="Arial Narrow" panose="020B0606020202030204" pitchFamily="34" charset="0"/>
                        </a:rPr>
                        <a:t>91 </a:t>
                      </a: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501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3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cs-CZ" sz="3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 smtClean="0">
                          <a:effectLst/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501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Neodpovědělo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3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cs-CZ" sz="36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 smtClean="0">
                          <a:effectLst/>
                          <a:latin typeface="Arial Narrow" panose="020B0606020202030204" pitchFamily="34" charset="0"/>
                        </a:rPr>
                        <a:t>9 </a:t>
                      </a: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Účast odborných pracovníků v inovačních kurzech si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přeje naprostá většina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(91 %)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Záporně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nevyjádřil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nikdo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Otázkou je „jednotné“ chápání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 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podstaty a principu inovačních kurzů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cs-CZ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848" y="548680"/>
            <a:ext cx="8229600" cy="10062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Frekvence </a:t>
            </a: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inovačních kurzů v případě jednotlivých pracovních pozic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885343"/>
              </p:ext>
            </p:extLst>
          </p:nvPr>
        </p:nvGraphicFramePr>
        <p:xfrm>
          <a:off x="251518" y="1556792"/>
          <a:ext cx="8892481" cy="4909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1999"/>
                <a:gridCol w="960700"/>
                <a:gridCol w="960700"/>
                <a:gridCol w="960700"/>
                <a:gridCol w="960700"/>
                <a:gridCol w="960700"/>
                <a:gridCol w="1346982"/>
              </a:tblGrid>
              <a:tr h="75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cs-CZ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 Narrow" panose="020B0606020202030204" pitchFamily="34" charset="0"/>
                        </a:rPr>
                        <a:t>Méně než 5 let</a:t>
                      </a:r>
                      <a:endParaRPr lang="cs-CZ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 Narrow" panose="020B0606020202030204" pitchFamily="34" charset="0"/>
                        </a:rPr>
                        <a:t>5 let</a:t>
                      </a:r>
                      <a:endParaRPr lang="cs-CZ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 Narrow" panose="020B0606020202030204" pitchFamily="34" charset="0"/>
                        </a:rPr>
                        <a:t>7 let</a:t>
                      </a:r>
                      <a:endParaRPr lang="cs-CZ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 Narrow" panose="020B0606020202030204" pitchFamily="34" charset="0"/>
                        </a:rPr>
                        <a:t>10 let</a:t>
                      </a:r>
                      <a:endParaRPr lang="cs-CZ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 Narrow" panose="020B0606020202030204" pitchFamily="34" charset="0"/>
                        </a:rPr>
                        <a:t>Není nutná</a:t>
                      </a:r>
                      <a:endParaRPr lang="cs-CZ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Arial Narrow" panose="020B0606020202030204" pitchFamily="34" charset="0"/>
                        </a:rPr>
                        <a:t>Neodpověděl</a:t>
                      </a:r>
                      <a:endParaRPr lang="cs-CZ" sz="18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Akvizitéři, katalogizátoři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42%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35%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Knihovníci ve správě fondů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12%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Knihovníci ve službách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758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Knihovníci v přímých službách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39%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2%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20%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Knihovníci dětské oddělení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33%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8%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14%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Metodici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48%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10%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5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Správci digitálních knihoven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306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Arial Narrow" panose="020B0606020202030204" pitchFamily="34" charset="0"/>
                        </a:rPr>
                        <a:t>Systémoví knihovníci</a:t>
                      </a:r>
                      <a:endParaRPr lang="cs-CZ" sz="18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62%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19%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  <a:latin typeface="Arial Narrow" panose="020B0606020202030204" pitchFamily="34" charset="0"/>
                        </a:rPr>
                        <a:t>0%</a:t>
                      </a:r>
                      <a:endParaRPr lang="cs-CZ" sz="2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Arial Narrow" panose="020B0606020202030204" pitchFamily="34" charset="0"/>
                        </a:rPr>
                        <a:t>15%</a:t>
                      </a:r>
                      <a:endParaRPr lang="cs-CZ" sz="2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9685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Většina relevantních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knihoven,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které na těchto místech vykazují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úvazky, se přiklání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 frekvenci inovačních kurzů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kratší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než 5 let nebo 5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let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Frekvence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kratší než 5 let je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žádoucí pro systémové knihovníky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(62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%), správce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digitálních sbírek (61 %),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metodiky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(48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%), akvizitéry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katalogizátory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(42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Frekvence 5 let stačí pro knihovníky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ve službách (47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%), knihovníky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 přímých službách (39 %)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ad.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Pro knihovníky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ve správě fondů (38 %) stačí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inovace v delším intervalu (7 let)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cs-CZ" b="1" dirty="0"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Historie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2011: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uloženo Koncepcí rozvoje knihoven ČR na léta 2011 –     2015; vznik PS, základní otázky, struktura návrhu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2012: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analýzy, pracovní diskuse k principům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2013: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první návrh principů a tezí, diskuse v PS, předáno krajským knihovnám prostřednictvím zástupců v PS, shromáždění názorů, sumář, úprava principů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2014: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návrh principů a tezí Koncepce předložen ÚKR, po neúspěšném jednání předloženy otázky k diskusi KKS 14, zpracován průzkum, testována pilotní verze dotazníku</a:t>
            </a:r>
            <a:r>
              <a:rPr lang="cs-CZ" b="1" dirty="0">
                <a:solidFill>
                  <a:srgbClr val="002060"/>
                </a:solidFill>
                <a:latin typeface="Arial Narrow" panose="020B0606020202030204" pitchFamily="34" charset="0"/>
              </a:rPr>
              <a:t>, dotazník opraven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realizován průzkum 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2015: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Arial Narrow" panose="020B0606020202030204" pitchFamily="34" charset="0"/>
              </a:rPr>
              <a:t>shromáždění 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dotazníků, vyhodnocení dat, </a:t>
            </a:r>
            <a:r>
              <a:rPr lang="cs-CZ" b="1" dirty="0">
                <a:solidFill>
                  <a:srgbClr val="002060"/>
                </a:solidFill>
                <a:latin typeface="Arial Narrow" panose="020B0606020202030204" pitchFamily="34" charset="0"/>
              </a:rPr>
              <a:t>interpretace průzkumu, </a:t>
            </a:r>
            <a:r>
              <a:rPr lang="cs-CZ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práce na Koncepci pokračují…</a:t>
            </a:r>
          </a:p>
          <a:p>
            <a:pPr marL="0" indent="0">
              <a:spcBef>
                <a:spcPts val="600"/>
              </a:spcBef>
              <a:buNone/>
            </a:pP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77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Bude knihovna schopna nést náklady na úhradu inovačních kurzů svých pracovníků?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27806"/>
              </p:ext>
            </p:extLst>
          </p:nvPr>
        </p:nvGraphicFramePr>
        <p:xfrm>
          <a:off x="539553" y="1628797"/>
          <a:ext cx="8136904" cy="4464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5324"/>
                <a:gridCol w="1799731"/>
                <a:gridCol w="1801849"/>
              </a:tblGrid>
              <a:tr h="1488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Ano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47%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88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37%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88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Neodpovědělo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05257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Téměř polovina respondentů (47%)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myslí, že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knihovna bude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schopna nést náklady na úhradu inovačních kurzů 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37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se domnívá, že knihovna nebude schopná náklady na úhradu inovačních kurzů nést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Poměrně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velká část knihoven (16 %) na otázku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neodpověděla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Změny v principech návrh Koncepce CŽV knihovníků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Principy původního návrhu CŽV pro oblast inovace vzdělávání se potvrdily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Inovační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kurzy by měly být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povinné, nejčastěji v intervalu 5 let, pro pracovníky ve správě fondů v intervalu 7 let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Bude třeba ujasnit si principy inovačních kurzů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Pro inovační kurzy bude nutno řešit finanční zajištění (bezplatnost?) a zpracovat systém inovací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409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Je </a:t>
            </a: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podle Vás nabídka specializačních kurzů dostatečná?</a:t>
            </a:r>
            <a:b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88568"/>
              </p:ext>
            </p:extLst>
          </p:nvPr>
        </p:nvGraphicFramePr>
        <p:xfrm>
          <a:off x="539552" y="1700808"/>
          <a:ext cx="8136904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8818"/>
                <a:gridCol w="2284043"/>
                <a:gridCol w="2284043"/>
              </a:tblGrid>
              <a:tr h="146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Ano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61%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6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Ne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30%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64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Neodpovědělo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cs-CZ" sz="36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  <a:latin typeface="Arial Narrow" panose="020B0606020202030204" pitchFamily="34" charset="0"/>
                        </a:rPr>
                        <a:t>9%</a:t>
                      </a:r>
                      <a:endParaRPr lang="cs-CZ" sz="36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61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domnívá, že nabídka specializačních kurzů je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dostatečná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Téměř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třetina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má opačný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názor; častěji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jsou nespokojené vysokoškolské knihovny (46 %) a krajské knihovny (36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cs-CZ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 v nabídce chybí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Postrádány jsou nejčastěji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kurzy komunikačních dovedností, jednání se zákazníkem, psychologie, sociologie,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prezentačních dovedností; dále jsou zmíněny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kurzy pro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manažery,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akvizitéry, katalogizátory,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pracovníky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ve službách,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systémové knihovníky;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problematika digitalizace (např. standardy metadatového popisu),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literatury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knižního trhu, akreditované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e-</a:t>
            </a:r>
            <a:r>
              <a:rPr lang="cs-CZ" b="1" dirty="0" err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learningové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kurzy… 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Zazněl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názor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že nabídka kurzů je nesystematická 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nahodilá; respondenti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by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ocenili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dlouhodobější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kurzy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Zejména pro menší knihovny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je problémem dostupnost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kurzů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53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Změny v principech návrh Koncepce CŽV knihovníků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Principy původního návrhu Koncepce CŽV v oblasti specializace vzdělávání není nutné měnit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Je třeba zpracovat strukturu potřebných specializačních kurzů, systém jejich evaluace; dále rozšířit nabídku, rozšířit oborový e-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learning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9924"/>
            <a:ext cx="8229600" cy="94771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Děkuji za pozornost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Kontakt:</a:t>
            </a:r>
          </a:p>
          <a:p>
            <a:pPr marL="0" indent="0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Zlata Houšková</a:t>
            </a:r>
          </a:p>
          <a:p>
            <a:pPr marL="0" indent="0">
              <a:buNone/>
            </a:pPr>
            <a:r>
              <a:rPr lang="cs-CZ" b="1" dirty="0" smtClean="0">
                <a:latin typeface="Arial Narrow" panose="020B0606020202030204" pitchFamily="34" charset="0"/>
                <a:hlinkClick r:id="rId2"/>
              </a:rPr>
              <a:t>zlata.houskova@gmail.com</a:t>
            </a:r>
            <a:endParaRPr lang="cs-CZ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Tel.:773-461-554</a:t>
            </a:r>
          </a:p>
          <a:p>
            <a:pPr marL="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3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Průzkum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Průzkumu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zúčastnilo 105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(=knihoven),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největší část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tvořily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městské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knihovny měst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nad 10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000 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obyvatel (55 knihoven). Předmětem šetření bylo 2 791 pracovních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míst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Největší počet odborných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knihovníků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na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pozicích knihovník ve službách se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SŠ vzděláním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(29 %), knihovník ve službách s VŠ vzděláním (12 %),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katalogizátor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akvizitér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 VŠ vzděláním (10 %) 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katalogizátor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akvizitér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SŠ vzděláním (9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</a:t>
            </a:r>
            <a:endParaRPr lang="cs-CZ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640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Zjistíte-li, že pozice vyžaduje vyšší stupeň vzdělání, přikážete zaměstnanci další studium?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30607"/>
              </p:ext>
            </p:extLst>
          </p:nvPr>
        </p:nvGraphicFramePr>
        <p:xfrm>
          <a:off x="1095666" y="1844824"/>
          <a:ext cx="6408712" cy="4392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076"/>
                <a:gridCol w="1757818"/>
                <a:gridCol w="1757818"/>
              </a:tblGrid>
              <a:tr h="1464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dirty="0">
                          <a:effectLst/>
                        </a:rPr>
                        <a:t>Ano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dirty="0">
                          <a:effectLst/>
                        </a:rPr>
                        <a:t>62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dirty="0">
                          <a:effectLst/>
                        </a:rPr>
                        <a:t>59 %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64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dirty="0">
                          <a:effectLst/>
                        </a:rPr>
                        <a:t>Ne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</a:rPr>
                        <a:t>39</a:t>
                      </a:r>
                      <a:endParaRPr lang="cs-CZ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</a:rPr>
                        <a:t>37 %</a:t>
                      </a:r>
                      <a:endParaRPr lang="cs-CZ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64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3600" dirty="0">
                          <a:effectLst/>
                        </a:rPr>
                        <a:t>Neodpovědělo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</a:rPr>
                        <a:t>4</a:t>
                      </a:r>
                      <a:endParaRPr lang="cs-CZ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3600" b="1" dirty="0">
                          <a:effectLst/>
                        </a:rPr>
                        <a:t>4 %</a:t>
                      </a:r>
                      <a:endParaRPr lang="cs-CZ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034561"/>
              </p:ext>
            </p:extLst>
          </p:nvPr>
        </p:nvGraphicFramePr>
        <p:xfrm>
          <a:off x="251520" y="1052736"/>
          <a:ext cx="86409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Nedoplní-li si pracovník kvalifikaci, přijmete na pozici jiného zaměstnance?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716074"/>
              </p:ext>
            </p:extLst>
          </p:nvPr>
        </p:nvGraphicFramePr>
        <p:xfrm>
          <a:off x="457200" y="1700808"/>
          <a:ext cx="8229600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Výsledky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Nadpoloviční většina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respondentů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(59 %)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se domnívá,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že by si pracovník měl zvýšit kvalifikaci, pokud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to pozice vyžaduje; nejpřísnější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jsou v tomto ohledu městské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krajské knihovny (65 % a 67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Naopak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37 % vedoucích knihoven by pracovníka ke zvýšení kvalifikace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nenutilo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Pokud by si pracovník kvalifikaci nedoplnil, 35 % knihoven by na jeho místo přijalo jiného pracovníka s odpovídající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kvalifikací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36 % respondentů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by tuto situaci řešilo jinak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cs-CZ" b="1" dirty="0" smtClean="0">
              <a:effectLst/>
              <a:latin typeface="Arial Narrow" panose="020B0606020202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77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Změny v principech návrh Koncepce CŽV knihovníků</a:t>
            </a:r>
            <a:endParaRPr lang="cs-CZ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0993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Principy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pro zvyšování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kvalifikace v původní verzi Koncepce CŽV není třeba měnit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Zvyšování kvalifikace je věcí dohody mezi organizací a zaměstnancem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Pro Koncepci CŽV je rozhodující, aby měly knihovny možnost zvyšování kvalifikace svých zaměstnanců a aby tato možnost respektovala obsahové požadavky knihovnických profesí</a:t>
            </a: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7384"/>
            <a:ext cx="5184576" cy="49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1415</Words>
  <Application>Microsoft Office PowerPoint</Application>
  <PresentationFormat>Předvádění na obrazovce (4:3)</PresentationFormat>
  <Paragraphs>343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Koncepce celoživotního vzdělávání knihovníků</vt:lpstr>
      <vt:lpstr>Obsah</vt:lpstr>
      <vt:lpstr>Historie</vt:lpstr>
      <vt:lpstr>Průzkum</vt:lpstr>
      <vt:lpstr>Zjistíte-li, že pozice vyžaduje vyšší stupeň vzdělání, přikážete zaměstnanci další studium?</vt:lpstr>
      <vt:lpstr>Prezentace aplikace PowerPoint</vt:lpstr>
      <vt:lpstr>Nedoplní-li si pracovník kvalifikaci, přijmete na pozici jiného zaměstnance?</vt:lpstr>
      <vt:lpstr>Výsledky</vt:lpstr>
      <vt:lpstr>Změny v principech návrh Koncepce CŽV knihovníků</vt:lpstr>
      <vt:lpstr> Měl by se zaměstnanec povinně rekvalifikovat, nemá-li oborové vzdělání? </vt:lpstr>
      <vt:lpstr>Prezentace aplikace PowerPoint</vt:lpstr>
      <vt:lpstr>Výsledky</vt:lpstr>
      <vt:lpstr> Pro které pracovní pozice má být rekvalifikace povinná? </vt:lpstr>
      <vt:lpstr>Výsledky</vt:lpstr>
      <vt:lpstr>Pokud není rekvalifikace povinná, co stačí ke získání oborové kvalifikace?</vt:lpstr>
      <vt:lpstr>Prezentace aplikace PowerPoint</vt:lpstr>
      <vt:lpstr>Výsledky</vt:lpstr>
      <vt:lpstr> Má se rekvalifikace/její prokázání týkat i vedoucích manažerů velkých knihoven? </vt:lpstr>
      <vt:lpstr>Prezentace aplikace PowerPoint</vt:lpstr>
      <vt:lpstr>Výsledky</vt:lpstr>
      <vt:lpstr> Bude knihovna schopna nést náklady na úhradu rekvalifikace svých pracovníků, resp. na certifikaci oborové kvalifikace? </vt:lpstr>
      <vt:lpstr>Prezentace aplikace PowerPoint</vt:lpstr>
      <vt:lpstr>Výsledky</vt:lpstr>
      <vt:lpstr>Změny v principech návrh Koncepce CŽV knihovníků</vt:lpstr>
      <vt:lpstr> Mají se pracovníci na odborných knihovnických pozicích účastnit inovačních kurzů? </vt:lpstr>
      <vt:lpstr>Prezentace aplikace PowerPoint</vt:lpstr>
      <vt:lpstr>Výsledky</vt:lpstr>
      <vt:lpstr>Frekvence inovačních kurzů v případě jednotlivých pracovních pozic</vt:lpstr>
      <vt:lpstr>Výsledky</vt:lpstr>
      <vt:lpstr>Bude knihovna schopna nést náklady na úhradu inovačních kurzů svých pracovníků?</vt:lpstr>
      <vt:lpstr>Prezentace aplikace PowerPoint</vt:lpstr>
      <vt:lpstr>Výsledky</vt:lpstr>
      <vt:lpstr>Změny v principech návrh Koncepce CŽV knihovníků</vt:lpstr>
      <vt:lpstr> Je podle Vás nabídka specializačních kurzů dostatečná? </vt:lpstr>
      <vt:lpstr>Prezentace aplikace PowerPoint</vt:lpstr>
      <vt:lpstr>Výsledky</vt:lpstr>
      <vt:lpstr>Co v nabídce chybí</vt:lpstr>
      <vt:lpstr>Změny v principech návrh Koncepce CŽV knihovníků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Zlata</dc:creator>
  <cp:lastModifiedBy>Zlata</cp:lastModifiedBy>
  <cp:revision>36</cp:revision>
  <dcterms:created xsi:type="dcterms:W3CDTF">2015-04-17T20:19:33Z</dcterms:created>
  <dcterms:modified xsi:type="dcterms:W3CDTF">2015-04-26T18:21:27Z</dcterms:modified>
</cp:coreProperties>
</file>